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91" y="1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85DA3-6B47-1631-7E6B-22991FD843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2D3EEB-9EED-8250-2118-0F6F6A1A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2D495-01EB-03F0-D60D-14A55BE08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C2AAB-E694-490F-AF4C-EFFBFD90F74C}" type="datetimeFigureOut">
              <a:rPr lang="en-US" smtClean="0"/>
              <a:t>14-Aug-24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86A93-2D5A-3B20-3105-8E46DCF96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29137-53F8-3E8B-DE8E-7B7527FE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C4C2C-125F-4245-BE35-88B71E4E7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13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EC137-E5E6-3A65-B59E-BEB2379E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958A2B-6912-E07D-26E7-4576BB954B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8690C-23C3-7657-96BD-0A47298BE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C2AAB-E694-490F-AF4C-EFFBFD90F74C}" type="datetimeFigureOut">
              <a:rPr lang="en-US" smtClean="0"/>
              <a:t>14-Aug-24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D16C1-235F-C1CC-EC3A-542498050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9FD62-AE64-71A0-7230-8206B56B1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C4C2C-125F-4245-BE35-88B71E4E7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227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FDE978-B525-4995-1B2C-92A0F65243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0A9940-20F9-E1AB-4956-4DAE1B67AC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4C0DA-580A-8E48-5448-D8D39205F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C2AAB-E694-490F-AF4C-EFFBFD90F74C}" type="datetimeFigureOut">
              <a:rPr lang="en-US" smtClean="0"/>
              <a:t>14-Aug-24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C3F37-8AC5-34B1-A29B-98509F805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A54EE-DD3F-99EC-E889-6F8A35269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C4C2C-125F-4245-BE35-88B71E4E7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598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2CDA1-1B6F-397D-64D9-AD409C100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2E033-015B-9582-FB21-C78F755D3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767E6-E2DB-4834-1326-73D389F18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C2AAB-E694-490F-AF4C-EFFBFD90F74C}" type="datetimeFigureOut">
              <a:rPr lang="en-US" smtClean="0"/>
              <a:t>14-Aug-24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A3EF8-B96A-53EE-9C05-6C3B0EAA7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3DAE7-920E-8591-5BF7-2B7E58509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C4C2C-125F-4245-BE35-88B71E4E7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08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2BA79-7D35-B823-1954-B46B825DD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B8A09-DAC1-14BB-ADF6-6FF0944947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D9FD3-328D-37D0-5FE8-965D66068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C2AAB-E694-490F-AF4C-EFFBFD90F74C}" type="datetimeFigureOut">
              <a:rPr lang="en-US" smtClean="0"/>
              <a:t>14-Aug-24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C5437-4C6D-0010-19A0-2D7A3E32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E2453-A12B-4BF2-34AE-E7AA13733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C4C2C-125F-4245-BE35-88B71E4E7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616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37E5F-C86E-5EA9-9190-44CC3F05E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88CC8-0A81-E9EB-DED5-F57F261A9B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4752CF-8F83-6E09-85F6-A16C52A7BE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5CFAD5-F617-EFDD-7480-C41F8EECB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C2AAB-E694-490F-AF4C-EFFBFD90F74C}" type="datetimeFigureOut">
              <a:rPr lang="en-US" smtClean="0"/>
              <a:t>14-Aug-24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102B95-34B6-4339-C319-055511CD1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70E7A3-7710-7B14-7AFD-7AC490D75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C4C2C-125F-4245-BE35-88B71E4E7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681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7E60D-181D-CE3B-FD23-C533D4611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393D20-CDB2-456C-FE6F-5C85C260E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EB4B93-717D-5C4F-0887-ACE1ADBB64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0AD5D5-8008-6762-7439-934523B30A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1F2DA1-1880-083F-3AAE-BE5DC742CF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AD79D3-2AEF-FDF4-F1F2-F054CF98C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C2AAB-E694-490F-AF4C-EFFBFD90F74C}" type="datetimeFigureOut">
              <a:rPr lang="en-US" smtClean="0"/>
              <a:t>14-Aug-24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998310-6364-7F0D-D07C-AC352D6B6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91F0EF-5B9B-FEC4-E8CB-F76A10362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C4C2C-125F-4245-BE35-88B71E4E7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92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27588-617A-8962-7A03-658F449C7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915138-ABBB-8287-259A-BAFB5CE4C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C2AAB-E694-490F-AF4C-EFFBFD90F74C}" type="datetimeFigureOut">
              <a:rPr lang="en-US" smtClean="0"/>
              <a:t>14-Aug-24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69F1A9-FE3E-B039-BB13-837DADF08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C84F06-C2A7-B91C-A849-8CD41F08C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C4C2C-125F-4245-BE35-88B71E4E7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851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BEB7C8-7D12-C280-3F25-B72B2D8E1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C2AAB-E694-490F-AF4C-EFFBFD90F74C}" type="datetimeFigureOut">
              <a:rPr lang="en-US" smtClean="0"/>
              <a:t>14-Aug-24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F34CA5-864D-840A-3305-1C2865A26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A98BE-6353-E6EC-DA9F-61ABC820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C4C2C-125F-4245-BE35-88B71E4E7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910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63A3A-62B1-09AE-15B9-DDE67A9DD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8DD4F-C283-E28C-E404-D3142B807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717FCE-AD4C-2872-8DE7-587A887A92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CCBB0C-DC02-C41C-B1F5-A11C27576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C2AAB-E694-490F-AF4C-EFFBFD90F74C}" type="datetimeFigureOut">
              <a:rPr lang="en-US" smtClean="0"/>
              <a:t>14-Aug-24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449DA9-CE75-2F90-D302-DBB89B0E4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322883-6D19-9BB5-BB61-F18A1FEE2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C4C2C-125F-4245-BE35-88B71E4E7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967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39212-D347-152E-5A1D-9812D423B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B175E5-FBC3-039E-3013-E15BEAE3A1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054152-70F6-18E1-8CCF-09EFE778E3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261A4B-0958-CE52-2934-A4C940E5A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C2AAB-E694-490F-AF4C-EFFBFD90F74C}" type="datetimeFigureOut">
              <a:rPr lang="en-US" smtClean="0"/>
              <a:t>14-Aug-24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4D3692-CF9B-5E05-20C9-B6F2EEF3A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E96F41-055F-B4AF-77D6-FB705C17B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C4C2C-125F-4245-BE35-88B71E4E7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16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0DBDD7-9D7F-ABA7-832F-C25399EE3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20162-6630-2212-C29B-55E477BAD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90746-E2F9-F93F-1849-A3068A43EC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C2AAB-E694-490F-AF4C-EFFBFD90F74C}" type="datetimeFigureOut">
              <a:rPr lang="en-US" smtClean="0"/>
              <a:t>14-Aug-24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64D71E-44C5-9F9C-7DBE-45CDD2EE5A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DF231-B467-D93A-612C-090F3C3F8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7C4C2C-125F-4245-BE35-88B71E4E7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424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EA221-E480-E180-504F-7E9AE46863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Microservices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C6C9EC-925B-9444-E2AB-FDC65FA8A6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With Spring Boot, Docker, Kubernetes</a:t>
            </a:r>
            <a:endParaRPr lang="en-US" dirty="0"/>
          </a:p>
        </p:txBody>
      </p:sp>
      <p:pic>
        <p:nvPicPr>
          <p:cNvPr id="4" name="Image 1">
            <a:extLst>
              <a:ext uri="{FF2B5EF4-FFF2-40B4-BE49-F238E27FC236}">
                <a16:creationId xmlns:a16="http://schemas.microsoft.com/office/drawing/2014/main" id="{6E34BC83-904F-9752-C677-46370F8E23A7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17"/>
            <a:ext cx="12192000" cy="685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963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78EDE-1FED-FF30-3656-048BF00C4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Great Microservices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47D65-AD27-8D2E-D625-838A5AEBE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Microservices are independently releasable that are modelled around a business domain. </a:t>
            </a:r>
          </a:p>
          <a:p>
            <a:r>
              <a:rPr lang="en-GB" dirty="0"/>
              <a:t>A service encapsulate functionality and make it accessible to other services via microservices might represent Accounts, another Cards, and yet another Loans, but together the might constitute an entire bank system.</a:t>
            </a:r>
            <a:endParaRPr lang="en-US" dirty="0"/>
          </a:p>
        </p:txBody>
      </p:sp>
      <p:pic>
        <p:nvPicPr>
          <p:cNvPr id="4" name="Image 10">
            <a:extLst>
              <a:ext uri="{FF2B5EF4-FFF2-40B4-BE49-F238E27FC236}">
                <a16:creationId xmlns:a16="http://schemas.microsoft.com/office/drawing/2014/main" id="{CB4DCE45-51B2-9685-A4EA-85B1EB4484DF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17"/>
            <a:ext cx="12192000" cy="685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23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0166-68FD-C2C2-FFA2-BD2C883BD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Great Microservices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27C52-19C9-59CA-98ED-5E1CEF16C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Pros</a:t>
            </a:r>
          </a:p>
          <a:p>
            <a:pPr lvl="1"/>
            <a:r>
              <a:rPr lang="en-GB" dirty="0"/>
              <a:t>Easy to develop, test and deploy</a:t>
            </a:r>
          </a:p>
          <a:p>
            <a:pPr lvl="1"/>
            <a:r>
              <a:rPr lang="en-GB" dirty="0"/>
              <a:t>Increased agility</a:t>
            </a:r>
          </a:p>
          <a:p>
            <a:pPr lvl="1"/>
            <a:r>
              <a:rPr lang="en-GB" dirty="0"/>
              <a:t>Ability to scale</a:t>
            </a:r>
          </a:p>
          <a:p>
            <a:pPr lvl="1"/>
            <a:r>
              <a:rPr lang="en-GB" dirty="0"/>
              <a:t>Parallel development</a:t>
            </a:r>
          </a:p>
          <a:p>
            <a:pPr lvl="1"/>
            <a:r>
              <a:rPr lang="en-GB" dirty="0"/>
              <a:t>Modelled Around a Business Domain</a:t>
            </a:r>
          </a:p>
          <a:p>
            <a:r>
              <a:rPr lang="en-GB" dirty="0"/>
              <a:t>Cons</a:t>
            </a:r>
          </a:p>
          <a:p>
            <a:pPr lvl="1"/>
            <a:r>
              <a:rPr lang="en-GB" dirty="0"/>
              <a:t>Complexity</a:t>
            </a:r>
          </a:p>
          <a:p>
            <a:pPr lvl="1"/>
            <a:r>
              <a:rPr lang="en-GB" dirty="0"/>
              <a:t>Infrastructure Overhead</a:t>
            </a:r>
          </a:p>
          <a:p>
            <a:pPr lvl="1"/>
            <a:r>
              <a:rPr lang="en-GB" dirty="0"/>
              <a:t>Security Concerns 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Image 11">
            <a:extLst>
              <a:ext uri="{FF2B5EF4-FFF2-40B4-BE49-F238E27FC236}">
                <a16:creationId xmlns:a16="http://schemas.microsoft.com/office/drawing/2014/main" id="{5F5F1696-8F26-1F58-E3D9-39B4DF04C9CA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17"/>
            <a:ext cx="12192000" cy="685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105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40A35-3AC3-C478-5637-9A0B2DF67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7DD0B-C294-319A-5F6A-F371CD7AC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 12">
            <a:extLst>
              <a:ext uri="{FF2B5EF4-FFF2-40B4-BE49-F238E27FC236}">
                <a16:creationId xmlns:a16="http://schemas.microsoft.com/office/drawing/2014/main" id="{067583EE-B30A-EE64-8DEE-996DBAE051F7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17"/>
            <a:ext cx="12192000" cy="685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15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EFE3A-181B-E8B1-A1B5-CF796BE34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CBD60-1AFA-0F4F-D36E-E406A10A2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 13">
            <a:extLst>
              <a:ext uri="{FF2B5EF4-FFF2-40B4-BE49-F238E27FC236}">
                <a16:creationId xmlns:a16="http://schemas.microsoft.com/office/drawing/2014/main" id="{D410FA95-FB73-611B-F385-DEEF4BAEA9CE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17"/>
            <a:ext cx="12192000" cy="685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302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A47D1-A2EB-D522-DFCF-58284911C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5E2EC-CE51-E102-1F42-A1E2A32AC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 14">
            <a:extLst>
              <a:ext uri="{FF2B5EF4-FFF2-40B4-BE49-F238E27FC236}">
                <a16:creationId xmlns:a16="http://schemas.microsoft.com/office/drawing/2014/main" id="{279C45D5-C45F-056A-DCAA-9BC6D1ABEA45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17"/>
            <a:ext cx="12192000" cy="685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98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5">
            <a:extLst>
              <a:ext uri="{FF2B5EF4-FFF2-40B4-BE49-F238E27FC236}">
                <a16:creationId xmlns:a16="http://schemas.microsoft.com/office/drawing/2014/main" id="{3A4A6CFE-0A91-C40D-42F9-0747AEE5DA05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17"/>
            <a:ext cx="12192000" cy="685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085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6">
            <a:extLst>
              <a:ext uri="{FF2B5EF4-FFF2-40B4-BE49-F238E27FC236}">
                <a16:creationId xmlns:a16="http://schemas.microsoft.com/office/drawing/2014/main" id="{C60C7F12-1151-0B00-5028-E8A5AC98FD6B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17"/>
            <a:ext cx="12192000" cy="685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38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>
            <a:extLst>
              <a:ext uri="{FF2B5EF4-FFF2-40B4-BE49-F238E27FC236}">
                <a16:creationId xmlns:a16="http://schemas.microsoft.com/office/drawing/2014/main" id="{E9DD9CD6-BBBC-3C3C-C71D-E6C2CDEE1929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17"/>
            <a:ext cx="12192000" cy="685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886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8">
            <a:extLst>
              <a:ext uri="{FF2B5EF4-FFF2-40B4-BE49-F238E27FC236}">
                <a16:creationId xmlns:a16="http://schemas.microsoft.com/office/drawing/2014/main" id="{550546D1-2DCC-C7E7-050A-F2174C432DCC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17"/>
            <a:ext cx="12192000" cy="685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66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9">
            <a:extLst>
              <a:ext uri="{FF2B5EF4-FFF2-40B4-BE49-F238E27FC236}">
                <a16:creationId xmlns:a16="http://schemas.microsoft.com/office/drawing/2014/main" id="{A51F64C1-C28B-BB70-373A-F8A6253420AC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17"/>
            <a:ext cx="12192000" cy="685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320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BD4A3-9324-44D5-7E66-27FAE86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56503-0822-40C5-171B-0FDAF05BD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646"/>
            <a:ext cx="10515600" cy="4351338"/>
          </a:xfrm>
        </p:spPr>
        <p:txBody>
          <a:bodyPr/>
          <a:lstStyle/>
          <a:p>
            <a:r>
              <a:rPr lang="en-GB" dirty="0"/>
              <a:t>Welcome to the world of microservices</a:t>
            </a:r>
          </a:p>
          <a:p>
            <a:r>
              <a:rPr lang="en-GB" dirty="0"/>
              <a:t>Building microservices business logic using Spring Boot</a:t>
            </a:r>
          </a:p>
          <a:p>
            <a:r>
              <a:rPr lang="en-GB" dirty="0"/>
              <a:t>How do we right size our microservices and identify boundaries</a:t>
            </a:r>
          </a:p>
          <a:p>
            <a:r>
              <a:rPr lang="en-GB" dirty="0"/>
              <a:t>How to containerize our microservices using Docker</a:t>
            </a:r>
          </a:p>
          <a:p>
            <a:r>
              <a:rPr lang="en-GB" dirty="0"/>
              <a:t>Configurations Management in microservices using Spring Cloud Config</a:t>
            </a:r>
          </a:p>
          <a:p>
            <a:r>
              <a:rPr lang="en-GB" dirty="0"/>
              <a:t>Service Discovery &amp; Service Registration in microservices using Eureka</a:t>
            </a:r>
          </a:p>
          <a:p>
            <a:r>
              <a:rPr lang="en-GB" dirty="0"/>
              <a:t>Building and edge server for microservices using Spring Cloud Gateway</a:t>
            </a:r>
            <a:endParaRPr lang="en-US" dirty="0"/>
          </a:p>
        </p:txBody>
      </p:sp>
      <p:pic>
        <p:nvPicPr>
          <p:cNvPr id="5" name="Image 2">
            <a:extLst>
              <a:ext uri="{FF2B5EF4-FFF2-40B4-BE49-F238E27FC236}">
                <a16:creationId xmlns:a16="http://schemas.microsoft.com/office/drawing/2014/main" id="{3AB9890F-F287-3DDB-15A0-4BEA85504328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17"/>
            <a:ext cx="12192000" cy="685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194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0">
            <a:extLst>
              <a:ext uri="{FF2B5EF4-FFF2-40B4-BE49-F238E27FC236}">
                <a16:creationId xmlns:a16="http://schemas.microsoft.com/office/drawing/2014/main" id="{BEC04537-A754-6D26-8A9E-F6724C5B26AE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17"/>
            <a:ext cx="12192000" cy="685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089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1">
            <a:extLst>
              <a:ext uri="{FF2B5EF4-FFF2-40B4-BE49-F238E27FC236}">
                <a16:creationId xmlns:a16="http://schemas.microsoft.com/office/drawing/2014/main" id="{014B6564-456E-C6DE-3DE4-2BA3E4D60EC6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17"/>
            <a:ext cx="12192000" cy="685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98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2">
            <a:extLst>
              <a:ext uri="{FF2B5EF4-FFF2-40B4-BE49-F238E27FC236}">
                <a16:creationId xmlns:a16="http://schemas.microsoft.com/office/drawing/2014/main" id="{1C43729C-9903-DEE0-94E5-066FBB869497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17"/>
            <a:ext cx="12192000" cy="685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123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3">
            <a:extLst>
              <a:ext uri="{FF2B5EF4-FFF2-40B4-BE49-F238E27FC236}">
                <a16:creationId xmlns:a16="http://schemas.microsoft.com/office/drawing/2014/main" id="{880F0EE0-1E7B-A462-0A3E-4DEE9D6FEF90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17"/>
            <a:ext cx="12192000" cy="685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268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CD9A-004D-D7ED-0DBE-BAC6326E2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E70D5-2F87-5CE8-650D-321CCC448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Making microservices Resilient using Resiliency4J patterns</a:t>
            </a:r>
          </a:p>
          <a:p>
            <a:r>
              <a:rPr lang="en-US" dirty="0"/>
              <a:t>Implement Observability and monitoring of microservices using Grafana Prometheus etc.</a:t>
            </a:r>
          </a:p>
          <a:p>
            <a:r>
              <a:rPr lang="en-US" dirty="0"/>
              <a:t>Securing microservices using OAuth2/OpenID and Spring Security</a:t>
            </a:r>
          </a:p>
          <a:p>
            <a:r>
              <a:rPr lang="en-US" dirty="0"/>
              <a:t>Event Driven microservices using RabbitMQ, Spring Cloud Functions and Stream</a:t>
            </a:r>
          </a:p>
          <a:p>
            <a:r>
              <a:rPr lang="en-US" dirty="0"/>
              <a:t>Event Driven microservices using Kafka, Spring Cloud Functions and Stream</a:t>
            </a:r>
          </a:p>
          <a:p>
            <a:r>
              <a:rPr lang="en-US" dirty="0"/>
              <a:t>Container Orchestration using Kubernetes</a:t>
            </a:r>
          </a:p>
        </p:txBody>
      </p:sp>
      <p:pic>
        <p:nvPicPr>
          <p:cNvPr id="4" name="Image 2">
            <a:extLst>
              <a:ext uri="{FF2B5EF4-FFF2-40B4-BE49-F238E27FC236}">
                <a16:creationId xmlns:a16="http://schemas.microsoft.com/office/drawing/2014/main" id="{704CA775-1C89-7EE4-01DC-A7283D2E125F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17"/>
            <a:ext cx="12192000" cy="685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71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4490E-389D-A344-7FF8-666ED4F3D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7CA31-F60F-9BA7-3024-E78D1C049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Deep dive on Helm(Kubernetes package manager)</a:t>
            </a:r>
          </a:p>
          <a:p>
            <a:r>
              <a:rPr lang="en-GB" dirty="0"/>
              <a:t>Deploying microservices into cloud Kubernetes cluster</a:t>
            </a:r>
          </a:p>
          <a:p>
            <a:r>
              <a:rPr lang="en-GB" dirty="0"/>
              <a:t>Many best practices techniques followed by real time microservices developers</a:t>
            </a:r>
            <a:endParaRPr lang="en-US" dirty="0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CF95EB31-FF9F-E793-763B-27166C01ABCB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17"/>
            <a:ext cx="12192000" cy="685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77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EFF31-38C2-FD5C-4170-64B52935C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Microservices?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69023-1715-D923-7605-08DFE896D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understand microservices lets imagine a bank called </a:t>
            </a:r>
            <a:r>
              <a:rPr lang="en-GB" dirty="0" err="1"/>
              <a:t>EazyBank</a:t>
            </a:r>
            <a:endParaRPr lang="en-GB" dirty="0"/>
          </a:p>
          <a:p>
            <a:r>
              <a:rPr lang="en-GB" dirty="0"/>
              <a:t>Typically, banks comprise various departments, including </a:t>
            </a:r>
          </a:p>
          <a:p>
            <a:pPr lvl="1"/>
            <a:r>
              <a:rPr lang="en-GB" dirty="0"/>
              <a:t>Accounts</a:t>
            </a:r>
          </a:p>
          <a:p>
            <a:pPr lvl="1"/>
            <a:r>
              <a:rPr lang="en-GB" dirty="0"/>
              <a:t>Cards</a:t>
            </a:r>
          </a:p>
          <a:p>
            <a:pPr lvl="1"/>
            <a:r>
              <a:rPr lang="en-GB" dirty="0"/>
              <a:t>Loans</a:t>
            </a:r>
            <a:endParaRPr lang="en-US" dirty="0"/>
          </a:p>
        </p:txBody>
      </p:sp>
      <p:pic>
        <p:nvPicPr>
          <p:cNvPr id="4" name="Image 5">
            <a:extLst>
              <a:ext uri="{FF2B5EF4-FFF2-40B4-BE49-F238E27FC236}">
                <a16:creationId xmlns:a16="http://schemas.microsoft.com/office/drawing/2014/main" id="{4BFC1454-C4AF-B21C-8AF8-AE53CFB68212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17"/>
            <a:ext cx="12192000" cy="685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77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50B3A-3023-AAB2-4796-ED16B189C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Monolith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51074-2ED0-6866-A1EF-1D192B244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Back a decade, all the applications used to be deployed as a single unit where all functionality deployed together inside single server. </a:t>
            </a:r>
          </a:p>
          <a:p>
            <a:r>
              <a:rPr lang="en-GB" dirty="0"/>
              <a:t>We call this architecture approach as Monolithic.</a:t>
            </a:r>
          </a:p>
          <a:p>
            <a:r>
              <a:rPr lang="en-GB" dirty="0"/>
              <a:t>Pros</a:t>
            </a:r>
          </a:p>
          <a:p>
            <a:pPr lvl="1"/>
            <a:r>
              <a:rPr lang="en-GB" dirty="0"/>
              <a:t>Simpler development and deployment for smaller teams and applications</a:t>
            </a:r>
          </a:p>
          <a:p>
            <a:pPr lvl="1"/>
            <a:r>
              <a:rPr lang="en-GB" dirty="0"/>
              <a:t>Fewer cross-cutting concerns</a:t>
            </a:r>
          </a:p>
          <a:p>
            <a:pPr lvl="1"/>
            <a:r>
              <a:rPr lang="en-GB" dirty="0"/>
              <a:t>Better performance due to no network latency</a:t>
            </a:r>
          </a:p>
        </p:txBody>
      </p:sp>
      <p:pic>
        <p:nvPicPr>
          <p:cNvPr id="4" name="Image 6">
            <a:extLst>
              <a:ext uri="{FF2B5EF4-FFF2-40B4-BE49-F238E27FC236}">
                <a16:creationId xmlns:a16="http://schemas.microsoft.com/office/drawing/2014/main" id="{74C20CB9-3A5C-47CA-DE36-3E60DFAAA6F8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7" y="953"/>
            <a:ext cx="12191365" cy="685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53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B3980-234D-45EB-ADC6-61122CCDB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Monolith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966EA-04CE-0AFA-13B2-10084A811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Cons</a:t>
            </a:r>
          </a:p>
          <a:p>
            <a:pPr lvl="1"/>
            <a:r>
              <a:rPr lang="en-GB" dirty="0"/>
              <a:t>Difficult to adopt new technologies</a:t>
            </a:r>
          </a:p>
          <a:p>
            <a:pPr lvl="1"/>
            <a:r>
              <a:rPr lang="en-GB" dirty="0"/>
              <a:t>Limited agility</a:t>
            </a:r>
          </a:p>
          <a:p>
            <a:pPr lvl="1"/>
            <a:r>
              <a:rPr lang="en-GB" dirty="0"/>
              <a:t>Single code base and difficult to maintain</a:t>
            </a:r>
          </a:p>
          <a:p>
            <a:pPr lvl="1"/>
            <a:r>
              <a:rPr lang="en-GB" dirty="0"/>
              <a:t>Not fault tolerance</a:t>
            </a:r>
          </a:p>
          <a:p>
            <a:pPr lvl="1"/>
            <a:r>
              <a:rPr lang="en-GB" dirty="0"/>
              <a:t>Tiny update and feature development always need a full deployment</a:t>
            </a:r>
          </a:p>
          <a:p>
            <a:endParaRPr lang="en-US" dirty="0"/>
          </a:p>
        </p:txBody>
      </p:sp>
      <p:pic>
        <p:nvPicPr>
          <p:cNvPr id="4" name="Image 7">
            <a:extLst>
              <a:ext uri="{FF2B5EF4-FFF2-40B4-BE49-F238E27FC236}">
                <a16:creationId xmlns:a16="http://schemas.microsoft.com/office/drawing/2014/main" id="{9091A64C-438A-A1C5-DB8D-293BBAE585FE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17"/>
            <a:ext cx="12192000" cy="685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67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0084E-1427-BCD2-856D-348C9A188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SOA(Service-Oriented Architecture)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BEA18-9032-36BC-8F19-9DAB4A461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SOA emerged as an approach to combat the challenges of large, monolithic applications. </a:t>
            </a:r>
          </a:p>
          <a:p>
            <a:r>
              <a:rPr lang="en-GB" dirty="0"/>
              <a:t>It is an architectural style that focuses on organizing software systems as a collection of loosely coupled, interoperable services. </a:t>
            </a:r>
          </a:p>
          <a:p>
            <a:r>
              <a:rPr lang="en-GB" dirty="0"/>
              <a:t>It provides a way to design and develop large scale applications by decomposing them into smaller, modular services that can be independently developed, deployed and managed.</a:t>
            </a:r>
            <a:endParaRPr lang="en-US" dirty="0"/>
          </a:p>
        </p:txBody>
      </p:sp>
      <p:pic>
        <p:nvPicPr>
          <p:cNvPr id="4" name="Image 8">
            <a:extLst>
              <a:ext uri="{FF2B5EF4-FFF2-40B4-BE49-F238E27FC236}">
                <a16:creationId xmlns:a16="http://schemas.microsoft.com/office/drawing/2014/main" id="{B9CC6FEA-4681-D1A3-AF53-E5F3F621CF86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17"/>
            <a:ext cx="12192000" cy="685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68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A7FD6-10E2-B841-1344-3B78BE821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SOA(Service-Oriented Architecture)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437E3-496F-631A-C576-3DDFF77C0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Pros</a:t>
            </a:r>
          </a:p>
          <a:p>
            <a:pPr lvl="1"/>
            <a:r>
              <a:rPr lang="en-GB" dirty="0"/>
              <a:t>Reusability of services</a:t>
            </a:r>
          </a:p>
          <a:p>
            <a:pPr lvl="1"/>
            <a:r>
              <a:rPr lang="en-GB" dirty="0"/>
              <a:t>Better maintainability</a:t>
            </a:r>
          </a:p>
          <a:p>
            <a:pPr lvl="1"/>
            <a:r>
              <a:rPr lang="en-GB" dirty="0"/>
              <a:t>Higher reliability</a:t>
            </a:r>
          </a:p>
          <a:p>
            <a:pPr lvl="1"/>
            <a:r>
              <a:rPr lang="en-GB" dirty="0"/>
              <a:t>Parallel development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Complex management due to communication protocols</a:t>
            </a:r>
          </a:p>
          <a:p>
            <a:pPr lvl="1"/>
            <a:r>
              <a:rPr lang="en-US" dirty="0"/>
              <a:t>High investment costs to vendor in middleware</a:t>
            </a:r>
          </a:p>
          <a:p>
            <a:pPr lvl="1"/>
            <a:r>
              <a:rPr lang="en-US" dirty="0"/>
              <a:t>Extra overload</a:t>
            </a:r>
          </a:p>
        </p:txBody>
      </p:sp>
      <p:pic>
        <p:nvPicPr>
          <p:cNvPr id="4" name="Image 9">
            <a:extLst>
              <a:ext uri="{FF2B5EF4-FFF2-40B4-BE49-F238E27FC236}">
                <a16:creationId xmlns:a16="http://schemas.microsoft.com/office/drawing/2014/main" id="{55493187-AFAD-D102-8EC6-6AE6288A3B9B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17"/>
            <a:ext cx="12192000" cy="685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55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436</Words>
  <Application>Microsoft Office PowerPoint</Application>
  <PresentationFormat>Widescreen</PresentationFormat>
  <Paragraphs>69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Microservices</vt:lpstr>
      <vt:lpstr>Agenda</vt:lpstr>
      <vt:lpstr>Agenda </vt:lpstr>
      <vt:lpstr>Agenda</vt:lpstr>
      <vt:lpstr>What are Microservices? </vt:lpstr>
      <vt:lpstr>The Monolith</vt:lpstr>
      <vt:lpstr>The Monolith</vt:lpstr>
      <vt:lpstr>The SOA(Service-Oriented Architecture)</vt:lpstr>
      <vt:lpstr>The SOA(Service-Oriented Architecture)</vt:lpstr>
      <vt:lpstr>The Great Microservices</vt:lpstr>
      <vt:lpstr>The Great Microservices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Vivek Gohil</dc:creator>
  <cp:lastModifiedBy>Vivek Gohil</cp:lastModifiedBy>
  <cp:revision>1</cp:revision>
  <dcterms:created xsi:type="dcterms:W3CDTF">2024-08-14T16:45:38Z</dcterms:created>
  <dcterms:modified xsi:type="dcterms:W3CDTF">2024-08-14T18:35:43Z</dcterms:modified>
</cp:coreProperties>
</file>